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96" r:id="rId1"/>
  </p:sldMasterIdLst>
  <p:sldIdLst>
    <p:sldId id="256" r:id="rId2"/>
    <p:sldId id="259" r:id="rId3"/>
    <p:sldId id="260" r:id="rId4"/>
    <p:sldId id="261" r:id="rId5"/>
    <p:sldId id="268" r:id="rId6"/>
    <p:sldId id="262" r:id="rId7"/>
    <p:sldId id="280" r:id="rId8"/>
    <p:sldId id="264" r:id="rId9"/>
    <p:sldId id="265" r:id="rId10"/>
    <p:sldId id="266" r:id="rId11"/>
    <p:sldId id="269" r:id="rId12"/>
    <p:sldId id="270" r:id="rId13"/>
    <p:sldId id="271" r:id="rId14"/>
    <p:sldId id="272" r:id="rId15"/>
    <p:sldId id="273" r:id="rId16"/>
    <p:sldId id="274" r:id="rId17"/>
    <p:sldId id="275" r:id="rId18"/>
    <p:sldId id="276" r:id="rId19"/>
    <p:sldId id="277" r:id="rId20"/>
    <p:sldId id="278" r:id="rId21"/>
    <p:sldId id="279"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64"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01CF481-0A9B-4751-91E8-DBFC324F3300}" type="datetimeFigureOut">
              <a:rPr lang="en-US" smtClean="0"/>
              <a:t>1/23/2012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2DA05D-EEC2-464E-81B4-10F06B0C9639}" type="slidenum">
              <a:rPr lang="en-US" smtClean="0"/>
              <a:t>‹#›</a:t>
            </a:fld>
            <a:endParaRPr lang="en-US"/>
          </a:p>
        </p:txBody>
      </p:sp>
    </p:spTree>
    <p:extLst>
      <p:ext uri="{BB962C8B-B14F-4D97-AF65-F5344CB8AC3E}">
        <p14:creationId xmlns:p14="http://schemas.microsoft.com/office/powerpoint/2010/main" val="3525860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1CF481-0A9B-4751-91E8-DBFC324F3300}" type="datetimeFigureOut">
              <a:rPr lang="en-US" smtClean="0"/>
              <a:t>1/23/2012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2DA05D-EEC2-464E-81B4-10F06B0C9639}" type="slidenum">
              <a:rPr lang="en-US" smtClean="0"/>
              <a:t>‹#›</a:t>
            </a:fld>
            <a:endParaRPr lang="en-US"/>
          </a:p>
        </p:txBody>
      </p:sp>
    </p:spTree>
    <p:extLst>
      <p:ext uri="{BB962C8B-B14F-4D97-AF65-F5344CB8AC3E}">
        <p14:creationId xmlns:p14="http://schemas.microsoft.com/office/powerpoint/2010/main" val="38623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1CF481-0A9B-4751-91E8-DBFC324F3300}" type="datetimeFigureOut">
              <a:rPr lang="en-US" smtClean="0"/>
              <a:t>1/23/2012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2DA05D-EEC2-464E-81B4-10F06B0C9639}" type="slidenum">
              <a:rPr lang="en-US" smtClean="0"/>
              <a:t>‹#›</a:t>
            </a:fld>
            <a:endParaRPr lang="en-US"/>
          </a:p>
        </p:txBody>
      </p:sp>
    </p:spTree>
    <p:extLst>
      <p:ext uri="{BB962C8B-B14F-4D97-AF65-F5344CB8AC3E}">
        <p14:creationId xmlns:p14="http://schemas.microsoft.com/office/powerpoint/2010/main" val="11747911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1CF481-0A9B-4751-91E8-DBFC324F3300}" type="datetimeFigureOut">
              <a:rPr lang="en-US" smtClean="0"/>
              <a:t>1/23/2012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2DA05D-EEC2-464E-81B4-10F06B0C9639}" type="slidenum">
              <a:rPr lang="en-US" smtClean="0"/>
              <a:t>‹#›</a:t>
            </a:fld>
            <a:endParaRPr lang="en-US"/>
          </a:p>
        </p:txBody>
      </p:sp>
    </p:spTree>
    <p:extLst>
      <p:ext uri="{BB962C8B-B14F-4D97-AF65-F5344CB8AC3E}">
        <p14:creationId xmlns:p14="http://schemas.microsoft.com/office/powerpoint/2010/main" val="1457080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1CF481-0A9B-4751-91E8-DBFC324F3300}" type="datetimeFigureOut">
              <a:rPr lang="en-US" smtClean="0"/>
              <a:t>1/23/2012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2DA05D-EEC2-464E-81B4-10F06B0C9639}" type="slidenum">
              <a:rPr lang="en-US" smtClean="0"/>
              <a:t>‹#›</a:t>
            </a:fld>
            <a:endParaRPr lang="en-US"/>
          </a:p>
        </p:txBody>
      </p:sp>
    </p:spTree>
    <p:extLst>
      <p:ext uri="{BB962C8B-B14F-4D97-AF65-F5344CB8AC3E}">
        <p14:creationId xmlns:p14="http://schemas.microsoft.com/office/powerpoint/2010/main" val="2394864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01CF481-0A9B-4751-91E8-DBFC324F3300}" type="datetimeFigureOut">
              <a:rPr lang="en-US" smtClean="0"/>
              <a:t>1/23/2012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2DA05D-EEC2-464E-81B4-10F06B0C9639}" type="slidenum">
              <a:rPr lang="en-US" smtClean="0"/>
              <a:t>‹#›</a:t>
            </a:fld>
            <a:endParaRPr lang="en-US"/>
          </a:p>
        </p:txBody>
      </p:sp>
    </p:spTree>
    <p:extLst>
      <p:ext uri="{BB962C8B-B14F-4D97-AF65-F5344CB8AC3E}">
        <p14:creationId xmlns:p14="http://schemas.microsoft.com/office/powerpoint/2010/main" val="4020724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01CF481-0A9B-4751-91E8-DBFC324F3300}" type="datetimeFigureOut">
              <a:rPr lang="en-US" smtClean="0"/>
              <a:t>1/23/2012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42DA05D-EEC2-464E-81B4-10F06B0C9639}" type="slidenum">
              <a:rPr lang="en-US" smtClean="0"/>
              <a:t>‹#›</a:t>
            </a:fld>
            <a:endParaRPr lang="en-US"/>
          </a:p>
        </p:txBody>
      </p:sp>
    </p:spTree>
    <p:extLst>
      <p:ext uri="{BB962C8B-B14F-4D97-AF65-F5344CB8AC3E}">
        <p14:creationId xmlns:p14="http://schemas.microsoft.com/office/powerpoint/2010/main" val="187451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01CF481-0A9B-4751-91E8-DBFC324F3300}" type="datetimeFigureOut">
              <a:rPr lang="en-US" smtClean="0"/>
              <a:t>1/23/2012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42DA05D-EEC2-464E-81B4-10F06B0C9639}" type="slidenum">
              <a:rPr lang="en-US" smtClean="0"/>
              <a:t>‹#›</a:t>
            </a:fld>
            <a:endParaRPr lang="en-US"/>
          </a:p>
        </p:txBody>
      </p:sp>
    </p:spTree>
    <p:extLst>
      <p:ext uri="{BB962C8B-B14F-4D97-AF65-F5344CB8AC3E}">
        <p14:creationId xmlns:p14="http://schemas.microsoft.com/office/powerpoint/2010/main" val="25059758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1CF481-0A9B-4751-91E8-DBFC324F3300}" type="datetimeFigureOut">
              <a:rPr lang="en-US" smtClean="0"/>
              <a:t>1/23/2012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42DA05D-EEC2-464E-81B4-10F06B0C9639}" type="slidenum">
              <a:rPr lang="en-US" smtClean="0"/>
              <a:t>‹#›</a:t>
            </a:fld>
            <a:endParaRPr lang="en-US"/>
          </a:p>
        </p:txBody>
      </p:sp>
    </p:spTree>
    <p:extLst>
      <p:ext uri="{BB962C8B-B14F-4D97-AF65-F5344CB8AC3E}">
        <p14:creationId xmlns:p14="http://schemas.microsoft.com/office/powerpoint/2010/main" val="4623705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1CF481-0A9B-4751-91E8-DBFC324F3300}" type="datetimeFigureOut">
              <a:rPr lang="en-US" smtClean="0"/>
              <a:t>1/23/2012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2DA05D-EEC2-464E-81B4-10F06B0C9639}" type="slidenum">
              <a:rPr lang="en-US" smtClean="0"/>
              <a:t>‹#›</a:t>
            </a:fld>
            <a:endParaRPr lang="en-US"/>
          </a:p>
        </p:txBody>
      </p:sp>
    </p:spTree>
    <p:extLst>
      <p:ext uri="{BB962C8B-B14F-4D97-AF65-F5344CB8AC3E}">
        <p14:creationId xmlns:p14="http://schemas.microsoft.com/office/powerpoint/2010/main" val="13737469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1CF481-0A9B-4751-91E8-DBFC324F3300}" type="datetimeFigureOut">
              <a:rPr lang="en-US" smtClean="0"/>
              <a:t>1/23/2012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2DA05D-EEC2-464E-81B4-10F06B0C9639}" type="slidenum">
              <a:rPr lang="en-US" smtClean="0"/>
              <a:t>‹#›</a:t>
            </a:fld>
            <a:endParaRPr lang="en-US"/>
          </a:p>
        </p:txBody>
      </p:sp>
    </p:spTree>
    <p:extLst>
      <p:ext uri="{BB962C8B-B14F-4D97-AF65-F5344CB8AC3E}">
        <p14:creationId xmlns:p14="http://schemas.microsoft.com/office/powerpoint/2010/main" val="2806906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1CF481-0A9B-4751-91E8-DBFC324F3300}" type="datetimeFigureOut">
              <a:rPr lang="en-US" smtClean="0"/>
              <a:t>1/23/2012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2DA05D-EEC2-464E-81B4-10F06B0C9639}" type="slidenum">
              <a:rPr lang="en-US" smtClean="0"/>
              <a:t>‹#›</a:t>
            </a:fld>
            <a:endParaRPr lang="en-US"/>
          </a:p>
        </p:txBody>
      </p:sp>
    </p:spTree>
    <p:extLst>
      <p:ext uri="{BB962C8B-B14F-4D97-AF65-F5344CB8AC3E}">
        <p14:creationId xmlns:p14="http://schemas.microsoft.com/office/powerpoint/2010/main" val="654073545"/>
      </p:ext>
    </p:extLst>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boliviainfoforum.org.uk/inside-page.asp?section=3&amp;page=33" TargetMode="External"/><Relationship Id="rId2" Type="http://schemas.openxmlformats.org/officeDocument/2006/relationships/hyperlink" Target="http://www.boliviabella.com/bolivia-facts.html" TargetMode="External"/><Relationship Id="rId1" Type="http://schemas.openxmlformats.org/officeDocument/2006/relationships/slideLayout" Target="../slideLayouts/slideLayout2.xml"/><Relationship Id="rId6" Type="http://schemas.openxmlformats.org/officeDocument/2006/relationships/hyperlink" Target="https://www.cia.gov/library/publications/the-world-factbook/flags/flagtemplate_bl.html" TargetMode="External"/><Relationship Id="rId5" Type="http://schemas.openxmlformats.org/officeDocument/2006/relationships/hyperlink" Target="http://www.boliviabella.com/geography.html" TargetMode="External"/><Relationship Id="rId4" Type="http://schemas.openxmlformats.org/officeDocument/2006/relationships/hyperlink" Target="https://www.cia.gov/library/publications/the-world-factbook/geos/bl.html"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903061"/>
            <a:ext cx="9144000" cy="1535339"/>
          </a:xfrm>
        </p:spPr>
        <p:txBody>
          <a:bodyPr>
            <a:noAutofit/>
          </a:bodyPr>
          <a:lstStyle/>
          <a:p>
            <a:r>
              <a:rPr lang="en-US" sz="8000" dirty="0" smtClean="0">
                <a:latin typeface="MV Boli" pitchFamily="2" charset="0"/>
                <a:cs typeface="MV Boli" pitchFamily="2" charset="0"/>
              </a:rPr>
              <a:t>Republic of Bolivia</a:t>
            </a:r>
            <a:endParaRPr lang="en-US" sz="8000" dirty="0">
              <a:latin typeface="MV Boli" pitchFamily="2" charset="0"/>
              <a:cs typeface="MV Boli" pitchFamily="2" charset="0"/>
            </a:endParaRPr>
          </a:p>
        </p:txBody>
      </p:sp>
      <p:sp>
        <p:nvSpPr>
          <p:cNvPr id="3" name="Subtitle 2"/>
          <p:cNvSpPr>
            <a:spLocks noGrp="1"/>
          </p:cNvSpPr>
          <p:nvPr>
            <p:ph type="subTitle" idx="1"/>
          </p:nvPr>
        </p:nvSpPr>
        <p:spPr>
          <a:xfrm>
            <a:off x="1371600" y="1447800"/>
            <a:ext cx="6400800" cy="5181600"/>
          </a:xfrm>
        </p:spPr>
        <p:txBody>
          <a:bodyPr/>
          <a:lstStyle/>
          <a:p>
            <a:endParaRPr lang="en-US" dirty="0"/>
          </a:p>
          <a:p>
            <a:endParaRPr lang="en-US" sz="4000" dirty="0" smtClean="0">
              <a:solidFill>
                <a:schemeClr val="tx1"/>
              </a:solidFill>
            </a:endParaRPr>
          </a:p>
          <a:p>
            <a:pPr algn="l"/>
            <a:endParaRPr lang="en-US" dirty="0">
              <a:solidFill>
                <a:schemeClr val="tx1"/>
              </a:solidFill>
            </a:endParaRPr>
          </a:p>
          <a:p>
            <a:pPr algn="l"/>
            <a:endParaRPr lang="en-US" dirty="0">
              <a:solidFill>
                <a:schemeClr val="tx1"/>
              </a:solidFill>
            </a:endParaRPr>
          </a:p>
        </p:txBody>
      </p:sp>
      <p:pic>
        <p:nvPicPr>
          <p:cNvPr id="4" name="il_fi" descr="https://www.cia.gov/library/publications/the-world-factbook/graphics/flags/large/bl-lgflag.gif"/>
          <p:cNvPicPr/>
          <p:nvPr/>
        </p:nvPicPr>
        <p:blipFill>
          <a:blip r:embed="rId2">
            <a:extLst>
              <a:ext uri="{28A0092B-C50C-407E-A947-70E740481C1C}">
                <a14:useLocalDpi xmlns:a14="http://schemas.microsoft.com/office/drawing/2010/main" val="0"/>
              </a:ext>
            </a:extLst>
          </a:blip>
          <a:srcRect/>
          <a:stretch>
            <a:fillRect/>
          </a:stretch>
        </p:blipFill>
        <p:spPr bwMode="auto">
          <a:xfrm>
            <a:off x="4495800" y="3886200"/>
            <a:ext cx="4648200" cy="2971800"/>
          </a:xfrm>
          <a:prstGeom prst="rect">
            <a:avLst/>
          </a:prstGeom>
          <a:noFill/>
          <a:ln>
            <a:noFill/>
          </a:ln>
        </p:spPr>
      </p:pic>
      <p:sp>
        <p:nvSpPr>
          <p:cNvPr id="5" name="Rectangle 4"/>
          <p:cNvSpPr/>
          <p:nvPr/>
        </p:nvSpPr>
        <p:spPr>
          <a:xfrm>
            <a:off x="291128" y="3505200"/>
            <a:ext cx="3636829" cy="2585323"/>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400" b="1" cap="all" spc="0" dirty="0" err="1"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WilSon</a:t>
            </a:r>
            <a:endParaRPr lang="en-US" sz="5400" b="1" cap="all" spc="0"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algn="ctr"/>
            <a:r>
              <a:rPr lang="en-US" sz="5400" b="1" cap="all"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Mr. </a:t>
            </a:r>
            <a:r>
              <a:rPr lang="en-US" sz="5400" b="1" cap="all" dirty="0" err="1"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Giusti</a:t>
            </a:r>
            <a:endParaRPr lang="en-US" sz="5400" b="1" cap="all"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algn="ctr"/>
            <a:r>
              <a:rPr lang="en-US" sz="5400" b="1" cap="all" spc="0"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1/22/2012</a:t>
            </a:r>
            <a:endParaRPr lang="en-US" sz="5400" b="1" cap="all" spc="0" dirty="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3417914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143000"/>
          </a:xfrm>
        </p:spPr>
        <p:txBody>
          <a:bodyPr>
            <a:normAutofit fontScale="90000"/>
          </a:bodyPr>
          <a:lstStyle/>
          <a:p>
            <a:pPr lvl="0" indent="-342900">
              <a:spcBef>
                <a:spcPts val="0"/>
              </a:spcBef>
            </a:pPr>
            <a:r>
              <a:rPr lang="en-US" sz="8900" dirty="0" smtClean="0">
                <a:solidFill>
                  <a:schemeClr val="accent3">
                    <a:lumMod val="50000"/>
                  </a:schemeClr>
                </a:solidFill>
                <a:latin typeface="Times New Roman"/>
                <a:ea typeface="Times New Roman"/>
                <a:cs typeface="+mn-cs"/>
              </a:rPr>
              <a:t>LANGUAGE</a:t>
            </a:r>
            <a:r>
              <a:rPr lang="en-US" sz="3200" dirty="0">
                <a:solidFill>
                  <a:schemeClr val="accent3">
                    <a:lumMod val="50000"/>
                  </a:schemeClr>
                </a:solidFill>
                <a:latin typeface="Times New Roman"/>
                <a:ea typeface="ヒラギノ角ゴ Pro W3"/>
                <a:cs typeface="+mn-cs"/>
              </a:rPr>
              <a:t/>
            </a:r>
            <a:br>
              <a:rPr lang="en-US" sz="3200" dirty="0">
                <a:solidFill>
                  <a:schemeClr val="accent3">
                    <a:lumMod val="50000"/>
                  </a:schemeClr>
                </a:solidFill>
                <a:latin typeface="Times New Roman"/>
                <a:ea typeface="ヒラギノ角ゴ Pro W3"/>
                <a:cs typeface="+mn-cs"/>
              </a:rPr>
            </a:br>
            <a:endParaRPr lang="en-US" dirty="0">
              <a:solidFill>
                <a:schemeClr val="accent3">
                  <a:lumMod val="50000"/>
                </a:schemeClr>
              </a:solidFill>
            </a:endParaRPr>
          </a:p>
        </p:txBody>
      </p:sp>
      <p:sp>
        <p:nvSpPr>
          <p:cNvPr id="3" name="Content Placeholder 2"/>
          <p:cNvSpPr>
            <a:spLocks noGrp="1"/>
          </p:cNvSpPr>
          <p:nvPr>
            <p:ph idx="1"/>
          </p:nvPr>
        </p:nvSpPr>
        <p:spPr/>
        <p:txBody>
          <a:bodyPr/>
          <a:lstStyle/>
          <a:p>
            <a:pPr marL="0" marR="0">
              <a:spcBef>
                <a:spcPts val="0"/>
              </a:spcBef>
              <a:spcAft>
                <a:spcPts val="0"/>
              </a:spcAft>
            </a:pPr>
            <a:r>
              <a:rPr lang="en-US" dirty="0">
                <a:solidFill>
                  <a:srgbClr val="000000"/>
                </a:solidFill>
                <a:latin typeface="Times New Roman"/>
                <a:ea typeface="ヒラギノ角ゴ Pro W3"/>
              </a:rPr>
              <a:t> </a:t>
            </a:r>
          </a:p>
          <a:p>
            <a:r>
              <a:rPr lang="en-US" dirty="0">
                <a:latin typeface="Times New Roman"/>
                <a:ea typeface="Times New Roman"/>
              </a:rPr>
              <a:t>Spanish (official) 60.7%, Quechua (official) 21.2%, </a:t>
            </a:r>
            <a:r>
              <a:rPr lang="en-US" dirty="0" err="1">
                <a:latin typeface="Times New Roman"/>
                <a:ea typeface="Times New Roman"/>
              </a:rPr>
              <a:t>Aymara</a:t>
            </a:r>
            <a:r>
              <a:rPr lang="en-US" dirty="0">
                <a:latin typeface="Times New Roman"/>
                <a:ea typeface="Times New Roman"/>
              </a:rPr>
              <a:t> (official) 14.6%, foreign languages 2.4%, other 1.2% (2001 census)</a:t>
            </a:r>
            <a:endParaRPr lang="en-US" dirty="0"/>
          </a:p>
        </p:txBody>
      </p:sp>
    </p:spTree>
    <p:extLst>
      <p:ext uri="{BB962C8B-B14F-4D97-AF65-F5344CB8AC3E}">
        <p14:creationId xmlns:p14="http://schemas.microsoft.com/office/powerpoint/2010/main" val="21524407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69774"/>
            <a:ext cx="7772400" cy="5997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4007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04800" y="4800601"/>
            <a:ext cx="8229600" cy="4525963"/>
          </a:xfrm>
        </p:spPr>
        <p:txBody>
          <a:bodyPr/>
          <a:lstStyle/>
          <a:p>
            <a:pPr lvl="0"/>
            <a:r>
              <a:rPr lang="en-US" dirty="0">
                <a:solidFill>
                  <a:prstClr val="black"/>
                </a:solidFill>
              </a:rPr>
              <a:t>Importation</a:t>
            </a:r>
            <a:r>
              <a:rPr lang="en-US">
                <a:solidFill>
                  <a:prstClr val="black"/>
                </a:solidFill>
              </a:rPr>
              <a:t>: </a:t>
            </a:r>
            <a:r>
              <a:rPr lang="en-US"/>
              <a:t>$4.922 billion</a:t>
            </a:r>
            <a:endParaRPr lang="en-US" dirty="0" smtClean="0">
              <a:solidFill>
                <a:prstClr val="black"/>
              </a:solidFill>
            </a:endParaRPr>
          </a:p>
          <a:p>
            <a:pPr lvl="0"/>
            <a:r>
              <a:rPr lang="en-US" dirty="0" smtClean="0">
                <a:solidFill>
                  <a:prstClr val="black"/>
                </a:solidFill>
              </a:rPr>
              <a:t>Types: petroleum </a:t>
            </a:r>
            <a:r>
              <a:rPr lang="en-US" dirty="0">
                <a:solidFill>
                  <a:prstClr val="black"/>
                </a:solidFill>
              </a:rPr>
              <a:t>products, plastics, paper, aircraft and aircraft parts, prepared foods, automobiles, insecticides, soybeans</a:t>
            </a:r>
          </a:p>
          <a:p>
            <a:pPr lvl="0"/>
            <a:endParaRPr lang="en-US" dirty="0" smtClean="0">
              <a:solidFill>
                <a:prstClr val="black"/>
              </a:solidFill>
            </a:endParaRPr>
          </a:p>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0"/>
            <a:ext cx="6221081" cy="4800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19735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81000" y="5321491"/>
            <a:ext cx="8229600" cy="4525963"/>
          </a:xfrm>
        </p:spPr>
        <p:txBody>
          <a:bodyPr/>
          <a:lstStyle/>
          <a:p>
            <a:pPr lvl="0"/>
            <a:r>
              <a:rPr lang="en-US" dirty="0">
                <a:solidFill>
                  <a:prstClr val="black"/>
                </a:solidFill>
              </a:rPr>
              <a:t>Exportation: </a:t>
            </a:r>
            <a:endParaRPr lang="en-US" dirty="0" smtClean="0">
              <a:solidFill>
                <a:prstClr val="black"/>
              </a:solidFill>
            </a:endParaRPr>
          </a:p>
          <a:p>
            <a:pPr lvl="0"/>
            <a:r>
              <a:rPr lang="en-US" dirty="0" smtClean="0">
                <a:solidFill>
                  <a:prstClr val="black"/>
                </a:solidFill>
              </a:rPr>
              <a:t>Types: natural </a:t>
            </a:r>
            <a:r>
              <a:rPr lang="en-US" dirty="0">
                <a:solidFill>
                  <a:prstClr val="black"/>
                </a:solidFill>
              </a:rPr>
              <a:t>gas, soybeans and soy products, crude petroleum, zinc ore, tin</a:t>
            </a: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8314" y="0"/>
            <a:ext cx="6896100" cy="5321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44002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Government</a:t>
            </a:r>
            <a:endParaRPr lang="en-US" dirty="0"/>
          </a:p>
        </p:txBody>
      </p:sp>
      <p:sp>
        <p:nvSpPr>
          <p:cNvPr id="3" name="Content Placeholder 2"/>
          <p:cNvSpPr>
            <a:spLocks noGrp="1"/>
          </p:cNvSpPr>
          <p:nvPr>
            <p:ph idx="1"/>
          </p:nvPr>
        </p:nvSpPr>
        <p:spPr>
          <a:xfrm>
            <a:off x="457200" y="1143000"/>
            <a:ext cx="8229600" cy="4525963"/>
          </a:xfrm>
        </p:spPr>
        <p:txBody>
          <a:bodyPr/>
          <a:lstStyle/>
          <a:p>
            <a:pPr marL="0" marR="0">
              <a:spcBef>
                <a:spcPts val="0"/>
              </a:spcBef>
              <a:spcAft>
                <a:spcPts val="0"/>
              </a:spcAft>
            </a:pPr>
            <a:r>
              <a:rPr lang="en-US" dirty="0" smtClean="0">
                <a:solidFill>
                  <a:srgbClr val="000000"/>
                </a:solidFill>
                <a:latin typeface="Times New Roman"/>
                <a:ea typeface="Times New Roman"/>
              </a:rPr>
              <a:t>Type</a:t>
            </a:r>
            <a:r>
              <a:rPr lang="en-US" dirty="0">
                <a:solidFill>
                  <a:srgbClr val="000000"/>
                </a:solidFill>
                <a:latin typeface="Times New Roman"/>
                <a:ea typeface="Times New Roman"/>
              </a:rPr>
              <a:t>: Republic; note- the new constitution defines Bolivia as a “Social Unitarian State”.</a:t>
            </a:r>
            <a:endParaRPr lang="en-US" dirty="0">
              <a:solidFill>
                <a:srgbClr val="000000"/>
              </a:solidFill>
              <a:latin typeface="Times New Roman"/>
              <a:ea typeface="ヒラギノ角ゴ Pro W3"/>
            </a:endParaRPr>
          </a:p>
          <a:p>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286000"/>
            <a:ext cx="60960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07140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fontScale="90000"/>
          </a:bodyPr>
          <a:lstStyle/>
          <a:p>
            <a:pPr marL="0" marR="0">
              <a:spcBef>
                <a:spcPts val="0"/>
              </a:spcBef>
              <a:spcAft>
                <a:spcPts val="0"/>
              </a:spcAft>
            </a:pPr>
            <a:r>
              <a:rPr lang="en-US" sz="7300" dirty="0" err="1">
                <a:solidFill>
                  <a:srgbClr val="000000"/>
                </a:solidFill>
                <a:latin typeface="Times New Roman"/>
                <a:ea typeface="Times New Roman"/>
              </a:rPr>
              <a:t>Evo</a:t>
            </a:r>
            <a:r>
              <a:rPr lang="en-US" sz="7300" dirty="0">
                <a:solidFill>
                  <a:srgbClr val="000000"/>
                </a:solidFill>
                <a:latin typeface="Times New Roman"/>
                <a:ea typeface="Times New Roman"/>
              </a:rPr>
              <a:t> Morales</a:t>
            </a:r>
            <a:r>
              <a:rPr lang="en-US" dirty="0">
                <a:solidFill>
                  <a:srgbClr val="000000"/>
                </a:solidFill>
                <a:latin typeface="Times New Roman"/>
                <a:ea typeface="ヒラギノ角ゴ Pro W3"/>
              </a:rPr>
              <a:t/>
            </a:r>
            <a:br>
              <a:rPr lang="en-US" dirty="0">
                <a:solidFill>
                  <a:srgbClr val="000000"/>
                </a:solidFill>
                <a:latin typeface="Times New Roman"/>
                <a:ea typeface="ヒラギノ角ゴ Pro W3"/>
              </a:rPr>
            </a:br>
            <a:endParaRPr lang="en-US" dirty="0"/>
          </a:p>
        </p:txBody>
      </p:sp>
      <p:sp>
        <p:nvSpPr>
          <p:cNvPr id="3" name="Content Placeholder 2"/>
          <p:cNvSpPr>
            <a:spLocks noGrp="1"/>
          </p:cNvSpPr>
          <p:nvPr>
            <p:ph idx="1"/>
          </p:nvPr>
        </p:nvSpPr>
        <p:spPr/>
        <p:txBody>
          <a:bodyPr/>
          <a:lstStyle/>
          <a:p>
            <a:endParaRPr lang="en-US"/>
          </a:p>
        </p:txBody>
      </p:sp>
      <p:pic>
        <p:nvPicPr>
          <p:cNvPr id="4" name="il_fi" descr="http://cdn0.wn.com/pd/f7/94/5561e3cfc0f6d1fce2316e7e20db_grande.jpg"/>
          <p:cNvPicPr/>
          <p:nvPr/>
        </p:nvPicPr>
        <p:blipFill>
          <a:blip r:embed="rId2">
            <a:extLst>
              <a:ext uri="{28A0092B-C50C-407E-A947-70E740481C1C}">
                <a14:useLocalDpi xmlns:a14="http://schemas.microsoft.com/office/drawing/2010/main" val="0"/>
              </a:ext>
            </a:extLst>
          </a:blip>
          <a:srcRect/>
          <a:stretch>
            <a:fillRect/>
          </a:stretch>
        </p:blipFill>
        <p:spPr bwMode="auto">
          <a:xfrm>
            <a:off x="0" y="838200"/>
            <a:ext cx="9144000" cy="6019800"/>
          </a:xfrm>
          <a:prstGeom prst="rect">
            <a:avLst/>
          </a:prstGeom>
          <a:noFill/>
          <a:ln>
            <a:noFill/>
          </a:ln>
        </p:spPr>
      </p:pic>
    </p:spTree>
    <p:extLst>
      <p:ext uri="{BB962C8B-B14F-4D97-AF65-F5344CB8AC3E}">
        <p14:creationId xmlns:p14="http://schemas.microsoft.com/office/powerpoint/2010/main" val="36917366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066800"/>
            <a:ext cx="8229600" cy="4525963"/>
          </a:xfrm>
        </p:spPr>
        <p:txBody>
          <a:bodyPr/>
          <a:lstStyle/>
          <a:p>
            <a:pPr marL="0" marR="0">
              <a:spcBef>
                <a:spcPts val="0"/>
              </a:spcBef>
              <a:spcAft>
                <a:spcPts val="0"/>
              </a:spcAft>
            </a:pPr>
            <a:r>
              <a:rPr lang="en-US" dirty="0">
                <a:solidFill>
                  <a:srgbClr val="000000"/>
                </a:solidFill>
                <a:latin typeface="Times New Roman"/>
                <a:ea typeface="ヒラギノ角ゴ Pro W3"/>
              </a:rPr>
              <a:t>The president of Bolivia claimed that USA will be a colony of Chinese soon. Bolivia was against the USA in 2006. In 2009, </a:t>
            </a:r>
            <a:r>
              <a:rPr lang="en-US" dirty="0" err="1">
                <a:solidFill>
                  <a:srgbClr val="000000"/>
                </a:solidFill>
                <a:latin typeface="Times New Roman"/>
                <a:ea typeface="ヒラギノ角ゴ Pro W3"/>
              </a:rPr>
              <a:t>Evo</a:t>
            </a:r>
            <a:r>
              <a:rPr lang="en-US" dirty="0">
                <a:solidFill>
                  <a:srgbClr val="000000"/>
                </a:solidFill>
                <a:latin typeface="Times New Roman"/>
                <a:ea typeface="ヒラギノ角ゴ Pro W3"/>
              </a:rPr>
              <a:t> strongly opposed that US set an air force in Columbia, and he promised that if USA did something aggressively Bolivia will be “the second Vietnam”.</a:t>
            </a:r>
          </a:p>
          <a:p>
            <a:pPr marL="0" marR="0">
              <a:spcBef>
                <a:spcPts val="0"/>
              </a:spcBef>
              <a:spcAft>
                <a:spcPts val="0"/>
              </a:spcAft>
            </a:pPr>
            <a:r>
              <a:rPr lang="en-US" dirty="0">
                <a:solidFill>
                  <a:srgbClr val="000000"/>
                </a:solidFill>
                <a:latin typeface="Times New Roman"/>
                <a:ea typeface="ヒラギノ角ゴ Pro W3"/>
              </a:rPr>
              <a:t>Allies: There are many countries in allies. Such as British, Australia, Poland… Bolivia joined in April 7</a:t>
            </a:r>
            <a:r>
              <a:rPr lang="en-US" baseline="30000" dirty="0">
                <a:solidFill>
                  <a:srgbClr val="000000"/>
                </a:solidFill>
                <a:latin typeface="Times New Roman"/>
                <a:ea typeface="ヒラギノ角ゴ Pro W3"/>
              </a:rPr>
              <a:t>th</a:t>
            </a:r>
            <a:r>
              <a:rPr lang="en-US" dirty="0">
                <a:solidFill>
                  <a:srgbClr val="000000"/>
                </a:solidFill>
                <a:latin typeface="Times New Roman"/>
                <a:ea typeface="ヒラギノ角ゴ Pro W3"/>
              </a:rPr>
              <a:t> in 1943.</a:t>
            </a:r>
          </a:p>
          <a:p>
            <a:endParaRPr lang="en-US" dirty="0"/>
          </a:p>
        </p:txBody>
      </p:sp>
    </p:spTree>
    <p:extLst>
      <p:ext uri="{BB962C8B-B14F-4D97-AF65-F5344CB8AC3E}">
        <p14:creationId xmlns:p14="http://schemas.microsoft.com/office/powerpoint/2010/main" val="26990145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indent="-342900">
              <a:spcBef>
                <a:spcPts val="0"/>
              </a:spcBef>
            </a:pPr>
            <a:r>
              <a:rPr lang="en-US" sz="4800" dirty="0" smtClean="0">
                <a:solidFill>
                  <a:srgbClr val="000000"/>
                </a:solidFill>
                <a:latin typeface="Times New Roman"/>
                <a:ea typeface="Times New Roman"/>
                <a:cs typeface="+mn-cs"/>
              </a:rPr>
              <a:t>FACTS</a:t>
            </a:r>
            <a:endParaRPr lang="en-US" sz="6600" dirty="0"/>
          </a:p>
        </p:txBody>
      </p:sp>
      <p:sp>
        <p:nvSpPr>
          <p:cNvPr id="3" name="Content Placeholder 2"/>
          <p:cNvSpPr>
            <a:spLocks noGrp="1"/>
          </p:cNvSpPr>
          <p:nvPr>
            <p:ph idx="1"/>
          </p:nvPr>
        </p:nvSpPr>
        <p:spPr/>
        <p:txBody>
          <a:bodyPr>
            <a:normAutofit/>
          </a:bodyPr>
          <a:lstStyle/>
          <a:p>
            <a:pPr lvl="0">
              <a:spcBef>
                <a:spcPts val="0"/>
              </a:spcBef>
              <a:buFont typeface="+mj-lt"/>
              <a:buAutoNum type="arabicPeriod"/>
            </a:pPr>
            <a:r>
              <a:rPr lang="en-US" dirty="0" smtClean="0">
                <a:solidFill>
                  <a:srgbClr val="000000"/>
                </a:solidFill>
                <a:latin typeface="Times New Roman"/>
                <a:ea typeface="Times New Roman"/>
              </a:rPr>
              <a:t>The </a:t>
            </a:r>
            <a:r>
              <a:rPr lang="en-US" dirty="0">
                <a:solidFill>
                  <a:srgbClr val="000000"/>
                </a:solidFill>
                <a:latin typeface="Times New Roman"/>
                <a:ea typeface="Times New Roman"/>
              </a:rPr>
              <a:t>highest navigable lake in the world is found in Bolivia at 3801 meters above sea </a:t>
            </a:r>
            <a:r>
              <a:rPr lang="en-US" dirty="0" err="1">
                <a:solidFill>
                  <a:srgbClr val="000000"/>
                </a:solidFill>
                <a:latin typeface="Times New Roman"/>
                <a:ea typeface="Times New Roman"/>
              </a:rPr>
              <a:t>leavel</a:t>
            </a:r>
            <a:r>
              <a:rPr lang="en-US" dirty="0">
                <a:solidFill>
                  <a:srgbClr val="000000"/>
                </a:solidFill>
                <a:latin typeface="Times New Roman"/>
                <a:ea typeface="Times New Roman"/>
              </a:rPr>
              <a:t>. That’s Lake Titicaca.</a:t>
            </a:r>
          </a:p>
          <a:p>
            <a:endParaRPr lang="en-US" dirty="0"/>
          </a:p>
        </p:txBody>
      </p:sp>
      <p:pic>
        <p:nvPicPr>
          <p:cNvPr id="5122" name="Picture 2" descr="http://www.boliviaweb.com/tours/tourimages/49/f9703f0a-4091-4d04-b0fe-9ff29a228889_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3352800"/>
            <a:ext cx="4381500" cy="3286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99204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95300" y="228600"/>
            <a:ext cx="8229600" cy="4525963"/>
          </a:xfrm>
        </p:spPr>
        <p:txBody>
          <a:bodyPr/>
          <a:lstStyle/>
          <a:p>
            <a:pPr marL="0" lvl="0" indent="0">
              <a:spcBef>
                <a:spcPts val="0"/>
              </a:spcBef>
              <a:buNone/>
            </a:pPr>
            <a:r>
              <a:rPr lang="en-US" dirty="0" smtClean="0">
                <a:solidFill>
                  <a:srgbClr val="000000"/>
                </a:solidFill>
                <a:latin typeface="Times New Roman"/>
                <a:ea typeface="Times New Roman"/>
              </a:rPr>
              <a:t>	2. The </a:t>
            </a:r>
            <a:r>
              <a:rPr lang="en-US" dirty="0">
                <a:solidFill>
                  <a:srgbClr val="000000"/>
                </a:solidFill>
                <a:latin typeface="Times New Roman"/>
                <a:ea typeface="Times New Roman"/>
              </a:rPr>
              <a:t>largest deposit of salt on the planet is also </a:t>
            </a:r>
            <a:r>
              <a:rPr lang="en-US" dirty="0" smtClean="0">
                <a:solidFill>
                  <a:srgbClr val="000000"/>
                </a:solidFill>
                <a:latin typeface="Times New Roman"/>
                <a:ea typeface="Times New Roman"/>
              </a:rPr>
              <a:t>found </a:t>
            </a:r>
            <a:r>
              <a:rPr lang="en-US" dirty="0">
                <a:solidFill>
                  <a:srgbClr val="000000"/>
                </a:solidFill>
                <a:latin typeface="Times New Roman"/>
                <a:ea typeface="Times New Roman"/>
              </a:rPr>
              <a:t>in Bolivia which is called the </a:t>
            </a:r>
            <a:r>
              <a:rPr lang="en-US" dirty="0" err="1">
                <a:solidFill>
                  <a:srgbClr val="000000"/>
                </a:solidFill>
                <a:latin typeface="Times New Roman"/>
                <a:ea typeface="Times New Roman"/>
              </a:rPr>
              <a:t>Salar</a:t>
            </a:r>
            <a:r>
              <a:rPr lang="en-US" dirty="0">
                <a:solidFill>
                  <a:srgbClr val="000000"/>
                </a:solidFill>
                <a:latin typeface="Times New Roman"/>
                <a:ea typeface="Times New Roman"/>
              </a:rPr>
              <a:t> de </a:t>
            </a:r>
            <a:r>
              <a:rPr lang="en-US" dirty="0" err="1">
                <a:solidFill>
                  <a:srgbClr val="000000"/>
                </a:solidFill>
                <a:latin typeface="Times New Roman"/>
                <a:ea typeface="Times New Roman"/>
              </a:rPr>
              <a:t>Uyuni</a:t>
            </a:r>
            <a:r>
              <a:rPr lang="en-US" dirty="0">
                <a:solidFill>
                  <a:srgbClr val="000000"/>
                </a:solidFill>
                <a:latin typeface="Times New Roman"/>
                <a:ea typeface="Times New Roman"/>
              </a:rPr>
              <a:t>.</a:t>
            </a:r>
          </a:p>
          <a:p>
            <a:pPr marL="0" lvl="0" indent="0">
              <a:spcBef>
                <a:spcPts val="0"/>
              </a:spcBef>
              <a:buNone/>
            </a:pPr>
            <a:r>
              <a:rPr lang="en-US" dirty="0" smtClean="0">
                <a:solidFill>
                  <a:srgbClr val="000000"/>
                </a:solidFill>
                <a:latin typeface="Times New Roman"/>
                <a:ea typeface="Times New Roman"/>
              </a:rPr>
              <a:t>	3. The </a:t>
            </a:r>
            <a:r>
              <a:rPr lang="en-US" dirty="0">
                <a:solidFill>
                  <a:srgbClr val="000000"/>
                </a:solidFill>
                <a:latin typeface="Times New Roman"/>
                <a:ea typeface="Times New Roman"/>
              </a:rPr>
              <a:t>largest deposit of lithium in the world is found under all that salt!</a:t>
            </a:r>
          </a:p>
          <a:p>
            <a:endParaRPr lang="en-US" dirty="0"/>
          </a:p>
        </p:txBody>
      </p:sp>
      <p:pic>
        <p:nvPicPr>
          <p:cNvPr id="6146" name="Picture 2" descr="http://www.rutaverdebolivia.com/Uyuni%20Salt%20lak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2914649"/>
            <a:ext cx="5257800" cy="3943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15452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33400" y="990600"/>
            <a:ext cx="8229600" cy="4525963"/>
          </a:xfrm>
        </p:spPr>
        <p:txBody>
          <a:bodyPr/>
          <a:lstStyle/>
          <a:p>
            <a:pPr marL="0" lvl="0" indent="0">
              <a:spcBef>
                <a:spcPts val="0"/>
              </a:spcBef>
              <a:buNone/>
            </a:pPr>
            <a:r>
              <a:rPr lang="en-US" dirty="0" smtClean="0">
                <a:solidFill>
                  <a:srgbClr val="000000"/>
                </a:solidFill>
                <a:latin typeface="Times New Roman"/>
                <a:ea typeface="Times New Roman"/>
              </a:rPr>
              <a:t>4. Bolivia </a:t>
            </a:r>
            <a:r>
              <a:rPr lang="en-US" dirty="0">
                <a:solidFill>
                  <a:srgbClr val="000000"/>
                </a:solidFill>
                <a:latin typeface="Times New Roman"/>
                <a:ea typeface="Times New Roman"/>
              </a:rPr>
              <a:t>is also home to the Cerro </a:t>
            </a:r>
            <a:r>
              <a:rPr lang="en-US" dirty="0" err="1">
                <a:solidFill>
                  <a:srgbClr val="000000"/>
                </a:solidFill>
                <a:latin typeface="Times New Roman"/>
                <a:ea typeface="Times New Roman"/>
              </a:rPr>
              <a:t>Mutun</a:t>
            </a:r>
            <a:r>
              <a:rPr lang="en-US" dirty="0">
                <a:solidFill>
                  <a:srgbClr val="000000"/>
                </a:solidFill>
                <a:latin typeface="Times New Roman"/>
                <a:ea typeface="Times New Roman"/>
              </a:rPr>
              <a:t>, located in the Department of Santa Cruz.</a:t>
            </a:r>
          </a:p>
          <a:p>
            <a:endParaRPr lang="en-US" dirty="0"/>
          </a:p>
        </p:txBody>
      </p:sp>
      <p:pic>
        <p:nvPicPr>
          <p:cNvPr id="7170" name="Picture 2" descr="http://www.mirabolivia.com/imagenes/fotosbolivia/scz_cerroamboro_tard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2438400"/>
            <a:ext cx="4972050" cy="39601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91534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8600" y="0"/>
            <a:ext cx="5257800" cy="2743200"/>
          </a:xfrm>
        </p:spPr>
        <p:txBody>
          <a:bodyPr>
            <a:noAutofit/>
          </a:bodyPr>
          <a:lstStyle/>
          <a:p>
            <a:r>
              <a:rPr lang="en-US" sz="6000" dirty="0" smtClean="0">
                <a:latin typeface="Algerian" pitchFamily="82" charset="0"/>
              </a:rPr>
              <a:t>Colorful </a:t>
            </a:r>
            <a:br>
              <a:rPr lang="en-US" sz="6000" dirty="0" smtClean="0">
                <a:latin typeface="Algerian" pitchFamily="82" charset="0"/>
              </a:rPr>
            </a:br>
            <a:r>
              <a:rPr lang="en-US" sz="6000" dirty="0" smtClean="0">
                <a:latin typeface="Algerian" pitchFamily="82" charset="0"/>
              </a:rPr>
              <a:t>National </a:t>
            </a:r>
            <a:br>
              <a:rPr lang="en-US" sz="6000" dirty="0" smtClean="0">
                <a:latin typeface="Algerian" pitchFamily="82" charset="0"/>
              </a:rPr>
            </a:br>
            <a:r>
              <a:rPr lang="en-US" sz="6000" dirty="0" smtClean="0">
                <a:latin typeface="Algerian" pitchFamily="82" charset="0"/>
              </a:rPr>
              <a:t>Flag</a:t>
            </a:r>
            <a:endParaRPr lang="en-US" sz="6000" dirty="0">
              <a:latin typeface="Algerian" pitchFamily="82" charset="0"/>
            </a:endParaRPr>
          </a:p>
        </p:txBody>
      </p:sp>
      <p:sp>
        <p:nvSpPr>
          <p:cNvPr id="3" name="Content Placeholder 2"/>
          <p:cNvSpPr>
            <a:spLocks noGrp="1"/>
          </p:cNvSpPr>
          <p:nvPr>
            <p:ph idx="1"/>
          </p:nvPr>
        </p:nvSpPr>
        <p:spPr>
          <a:xfrm>
            <a:off x="685800" y="3429000"/>
            <a:ext cx="8229600" cy="3611563"/>
          </a:xfrm>
        </p:spPr>
        <p:txBody>
          <a:bodyPr>
            <a:normAutofit/>
          </a:bodyPr>
          <a:lstStyle/>
          <a:p>
            <a:r>
              <a:rPr lang="en-US" sz="2400" spc="75" dirty="0" smtClean="0">
                <a:solidFill>
                  <a:srgbClr val="333333"/>
                </a:solidFill>
                <a:effectLst/>
                <a:latin typeface="Arial"/>
                <a:ea typeface="Times New Roman"/>
                <a:cs typeface="Arial"/>
              </a:rPr>
              <a:t>Three equal horizontal bands of red (top), yellow, and green with the coat of arms centered on the yellow band; red stands for bravery and the blood of national heroes, yellow for the nation's mineral resources, and green for the fertility of the land. </a:t>
            </a:r>
            <a:endParaRPr lang="en-US" sz="2400" dirty="0"/>
          </a:p>
        </p:txBody>
      </p:sp>
      <p:pic>
        <p:nvPicPr>
          <p:cNvPr id="4" name="il_fi" descr="https://www.cia.gov/library/publications/the-world-factbook/graphics/flags/large/bl-lgflag.gif"/>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4114800" cy="2590800"/>
          </a:xfrm>
          <a:prstGeom prst="rect">
            <a:avLst/>
          </a:prstGeom>
          <a:noFill/>
          <a:ln>
            <a:noFill/>
          </a:ln>
        </p:spPr>
      </p:pic>
    </p:spTree>
    <p:extLst>
      <p:ext uri="{BB962C8B-B14F-4D97-AF65-F5344CB8AC3E}">
        <p14:creationId xmlns:p14="http://schemas.microsoft.com/office/powerpoint/2010/main" val="8306123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838200"/>
            <a:ext cx="8229600" cy="4525963"/>
          </a:xfrm>
        </p:spPr>
        <p:txBody>
          <a:bodyPr/>
          <a:lstStyle/>
          <a:p>
            <a:pPr marL="0" lvl="0" indent="0">
              <a:spcBef>
                <a:spcPts val="0"/>
              </a:spcBef>
              <a:buNone/>
            </a:pPr>
            <a:r>
              <a:rPr lang="en-US" dirty="0" smtClean="0">
                <a:solidFill>
                  <a:srgbClr val="000000"/>
                </a:solidFill>
                <a:latin typeface="Times New Roman"/>
                <a:ea typeface="Times New Roman"/>
              </a:rPr>
              <a:t>5. Bolivia </a:t>
            </a:r>
            <a:r>
              <a:rPr lang="en-US" dirty="0">
                <a:solidFill>
                  <a:srgbClr val="000000"/>
                </a:solidFill>
                <a:latin typeface="Times New Roman"/>
                <a:ea typeface="Times New Roman"/>
              </a:rPr>
              <a:t>is located within one of the wettest zones on the planet.</a:t>
            </a:r>
          </a:p>
          <a:p>
            <a:endParaRPr lang="en-US" dirty="0"/>
          </a:p>
        </p:txBody>
      </p:sp>
      <p:pic>
        <p:nvPicPr>
          <p:cNvPr id="8194" name="Picture 2" descr="http://srv2.yoursurgeryabroad.com/img/destination/bolivi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209800"/>
            <a:ext cx="6781800" cy="4499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28304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Bibliography</a:t>
            </a:r>
            <a:endParaRPr lang="en-US" dirty="0"/>
          </a:p>
        </p:txBody>
      </p:sp>
      <p:sp>
        <p:nvSpPr>
          <p:cNvPr id="3" name="Content Placeholder 2"/>
          <p:cNvSpPr>
            <a:spLocks noGrp="1"/>
          </p:cNvSpPr>
          <p:nvPr>
            <p:ph idx="1"/>
          </p:nvPr>
        </p:nvSpPr>
        <p:spPr/>
        <p:txBody>
          <a:bodyPr>
            <a:normAutofit lnSpcReduction="10000"/>
          </a:bodyPr>
          <a:lstStyle/>
          <a:p>
            <a:pPr marL="0" marR="0">
              <a:spcBef>
                <a:spcPts val="0"/>
              </a:spcBef>
              <a:spcAft>
                <a:spcPts val="0"/>
              </a:spcAft>
            </a:pPr>
            <a:r>
              <a:rPr lang="en-US" sz="2600" u="sng" dirty="0">
                <a:solidFill>
                  <a:srgbClr val="000000"/>
                </a:solidFill>
                <a:latin typeface="Times New Roman"/>
                <a:ea typeface="ヒラギノ角ゴ Pro W3"/>
                <a:hlinkClick r:id="rId2"/>
              </a:rPr>
              <a:t>http://www.boliviabella.com/bolivia-facts.html</a:t>
            </a:r>
            <a:r>
              <a:rPr lang="en-US" sz="2600" dirty="0">
                <a:solidFill>
                  <a:srgbClr val="000000"/>
                </a:solidFill>
                <a:latin typeface="Times New Roman"/>
                <a:ea typeface="ヒラギノ角ゴ Pro W3"/>
              </a:rPr>
              <a:t> </a:t>
            </a:r>
          </a:p>
          <a:p>
            <a:pPr marL="0" marR="0">
              <a:spcBef>
                <a:spcPts val="0"/>
              </a:spcBef>
              <a:spcAft>
                <a:spcPts val="0"/>
              </a:spcAft>
            </a:pPr>
            <a:r>
              <a:rPr lang="en-US" sz="2600" u="sng" dirty="0">
                <a:solidFill>
                  <a:srgbClr val="000000"/>
                </a:solidFill>
                <a:latin typeface="Times New Roman"/>
                <a:ea typeface="ヒラギノ角ゴ Pro W3"/>
                <a:hlinkClick r:id="rId3"/>
              </a:rPr>
              <a:t>http://www.boliviainfoforum.org.uk/inside-page.asp?section=3&amp;page=33</a:t>
            </a:r>
            <a:r>
              <a:rPr lang="en-US" sz="2600" dirty="0">
                <a:solidFill>
                  <a:srgbClr val="000000"/>
                </a:solidFill>
                <a:latin typeface="Times New Roman"/>
                <a:ea typeface="ヒラギノ角ゴ Pro W3"/>
              </a:rPr>
              <a:t> </a:t>
            </a:r>
          </a:p>
          <a:p>
            <a:pPr marL="0" marR="0">
              <a:spcBef>
                <a:spcPts val="0"/>
              </a:spcBef>
              <a:spcAft>
                <a:spcPts val="0"/>
              </a:spcAft>
            </a:pPr>
            <a:r>
              <a:rPr lang="en-US" sz="2600" u="sng" dirty="0">
                <a:solidFill>
                  <a:srgbClr val="0000FF"/>
                </a:solidFill>
                <a:latin typeface="Times New Roman"/>
                <a:ea typeface="Times New Roman"/>
                <a:hlinkClick r:id="rId4"/>
              </a:rPr>
              <a:t>https://www.cia.gov/library/publications/the-world-factbook/geos/bl.html</a:t>
            </a:r>
            <a:endParaRPr lang="en-US" sz="2600" dirty="0">
              <a:latin typeface="Times New Roman"/>
              <a:ea typeface="Times New Roman"/>
            </a:endParaRPr>
          </a:p>
          <a:p>
            <a:pPr marL="0" marR="0">
              <a:spcBef>
                <a:spcPts val="0"/>
              </a:spcBef>
              <a:spcAft>
                <a:spcPts val="0"/>
              </a:spcAft>
            </a:pPr>
            <a:r>
              <a:rPr lang="en-US" sz="2600" u="sng" dirty="0">
                <a:solidFill>
                  <a:srgbClr val="0000FF"/>
                </a:solidFill>
                <a:latin typeface="Times New Roman"/>
                <a:ea typeface="Times New Roman"/>
                <a:hlinkClick r:id="rId4"/>
              </a:rPr>
              <a:t>https://www.cia.gov/library/publications/the-world-factbook/geos/bl.html</a:t>
            </a:r>
            <a:endParaRPr lang="en-US" sz="2600" dirty="0">
              <a:latin typeface="Times New Roman"/>
              <a:ea typeface="Times New Roman"/>
            </a:endParaRPr>
          </a:p>
          <a:p>
            <a:pPr marL="0" marR="0">
              <a:spcBef>
                <a:spcPts val="0"/>
              </a:spcBef>
              <a:spcAft>
                <a:spcPts val="0"/>
              </a:spcAft>
            </a:pPr>
            <a:r>
              <a:rPr lang="en-US" sz="2600" u="sng" dirty="0">
                <a:solidFill>
                  <a:srgbClr val="0000FF"/>
                </a:solidFill>
                <a:latin typeface="Times New Roman"/>
                <a:ea typeface="Times New Roman"/>
                <a:hlinkClick r:id="rId4"/>
              </a:rPr>
              <a:t>https://www.cia.gov/library/publications/the-world-factbook/geos/bl.html</a:t>
            </a:r>
            <a:endParaRPr lang="en-US" sz="2600" dirty="0">
              <a:latin typeface="Times New Roman"/>
              <a:ea typeface="Times New Roman"/>
            </a:endParaRPr>
          </a:p>
          <a:p>
            <a:pPr marL="0" marR="0">
              <a:spcBef>
                <a:spcPts val="0"/>
              </a:spcBef>
              <a:spcAft>
                <a:spcPts val="0"/>
              </a:spcAft>
            </a:pPr>
            <a:r>
              <a:rPr lang="en-US" sz="2600" u="sng" dirty="0">
                <a:solidFill>
                  <a:srgbClr val="0000FF"/>
                </a:solidFill>
                <a:latin typeface="Times New Roman"/>
                <a:ea typeface="Times New Roman"/>
                <a:hlinkClick r:id="rId5"/>
              </a:rPr>
              <a:t>http://www.boliviabella.com/geography.html</a:t>
            </a:r>
            <a:endParaRPr lang="en-US" sz="2600" dirty="0">
              <a:latin typeface="Times New Roman"/>
              <a:ea typeface="Times New Roman"/>
            </a:endParaRPr>
          </a:p>
          <a:p>
            <a:pPr marL="0" marR="0">
              <a:spcBef>
                <a:spcPts val="0"/>
              </a:spcBef>
              <a:spcAft>
                <a:spcPts val="0"/>
              </a:spcAft>
            </a:pPr>
            <a:r>
              <a:rPr lang="en-US" sz="2600" u="sng" spc="75" dirty="0">
                <a:solidFill>
                  <a:srgbClr val="0000FF"/>
                </a:solidFill>
                <a:latin typeface="Times New Roman"/>
                <a:ea typeface="Times New Roman"/>
                <a:hlinkClick r:id="rId6"/>
              </a:rPr>
              <a:t>https://www.cia.gov/library/publications/the-world-factbook/flags/flagtemplate_bl.html</a:t>
            </a:r>
            <a:r>
              <a:rPr lang="en-US" sz="1500" spc="75" dirty="0">
                <a:solidFill>
                  <a:srgbClr val="333333"/>
                </a:solidFill>
                <a:latin typeface="Arial"/>
                <a:ea typeface="Times New Roman"/>
                <a:cs typeface="Arial"/>
              </a:rPr>
              <a:t> </a:t>
            </a:r>
            <a:endParaRPr lang="en-US" sz="2600" dirty="0">
              <a:latin typeface="Times New Roman"/>
              <a:ea typeface="Times New Roman"/>
            </a:endParaRPr>
          </a:p>
          <a:p>
            <a:endParaRPr lang="en-US" sz="1600" dirty="0"/>
          </a:p>
        </p:txBody>
      </p:sp>
    </p:spTree>
    <p:extLst>
      <p:ext uri="{BB962C8B-B14F-4D97-AF65-F5344CB8AC3E}">
        <p14:creationId xmlns:p14="http://schemas.microsoft.com/office/powerpoint/2010/main" val="3725382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0" y="609600"/>
            <a:ext cx="5943600" cy="2133600"/>
          </a:xfrm>
        </p:spPr>
        <p:txBody>
          <a:bodyPr>
            <a:normAutofit fontScale="90000"/>
          </a:bodyPr>
          <a:lstStyle/>
          <a:p>
            <a:pPr marL="0" marR="0">
              <a:spcBef>
                <a:spcPts val="0"/>
              </a:spcBef>
              <a:spcAft>
                <a:spcPts val="0"/>
              </a:spcAft>
            </a:pPr>
            <a:r>
              <a:rPr lang="en-US" sz="4000" dirty="0">
                <a:solidFill>
                  <a:srgbClr val="0070C0"/>
                </a:solidFill>
                <a:latin typeface="Snap ITC" pitchFamily="82" charset="0"/>
                <a:ea typeface="Times New Roman"/>
              </a:rPr>
              <a:t>GLOBAL PERSPECTIVE </a:t>
            </a:r>
            <a:r>
              <a:rPr lang="en-US" sz="4000" dirty="0" smtClean="0">
                <a:solidFill>
                  <a:srgbClr val="0070C0"/>
                </a:solidFill>
                <a:latin typeface="Snap ITC" pitchFamily="82" charset="0"/>
                <a:ea typeface="Times New Roman"/>
              </a:rPr>
              <a:t/>
            </a:r>
            <a:br>
              <a:rPr lang="en-US" sz="4000" dirty="0" smtClean="0">
                <a:solidFill>
                  <a:srgbClr val="0070C0"/>
                </a:solidFill>
                <a:latin typeface="Snap ITC" pitchFamily="82" charset="0"/>
                <a:ea typeface="Times New Roman"/>
              </a:rPr>
            </a:br>
            <a:r>
              <a:rPr lang="en-US" sz="4000" dirty="0" smtClean="0">
                <a:solidFill>
                  <a:srgbClr val="0070C0"/>
                </a:solidFill>
                <a:latin typeface="Snap ITC" pitchFamily="82" charset="0"/>
                <a:ea typeface="Times New Roman"/>
              </a:rPr>
              <a:t>MAP</a:t>
            </a:r>
            <a:r>
              <a:rPr lang="en-US" sz="3200" dirty="0">
                <a:solidFill>
                  <a:srgbClr val="000000"/>
                </a:solidFill>
                <a:latin typeface="Times New Roman"/>
                <a:ea typeface="ヒラギノ角ゴ Pro W3"/>
              </a:rPr>
              <a:t/>
            </a:r>
            <a:br>
              <a:rPr lang="en-US" sz="3200" dirty="0">
                <a:solidFill>
                  <a:srgbClr val="000000"/>
                </a:solidFill>
                <a:latin typeface="Times New Roman"/>
                <a:ea typeface="ヒラギノ角ゴ Pro W3"/>
              </a:rPr>
            </a:br>
            <a:endParaRPr lang="en-US" sz="3200" dirty="0"/>
          </a:p>
        </p:txBody>
      </p:sp>
      <p:sp>
        <p:nvSpPr>
          <p:cNvPr id="3" name="Content Placeholder 2"/>
          <p:cNvSpPr>
            <a:spLocks noGrp="1"/>
          </p:cNvSpPr>
          <p:nvPr>
            <p:ph idx="1"/>
          </p:nvPr>
        </p:nvSpPr>
        <p:spPr>
          <a:xfrm>
            <a:off x="914400" y="3278151"/>
            <a:ext cx="7520940" cy="3579849"/>
          </a:xfrm>
        </p:spPr>
        <p:txBody>
          <a:bodyPr/>
          <a:lstStyle/>
          <a:p>
            <a:pPr marL="0" marR="0" indent="457200">
              <a:spcBef>
                <a:spcPts val="0"/>
              </a:spcBef>
              <a:spcAft>
                <a:spcPts val="0"/>
              </a:spcAft>
            </a:pPr>
            <a:r>
              <a:rPr lang="en-US" dirty="0">
                <a:solidFill>
                  <a:srgbClr val="000000"/>
                </a:solidFill>
                <a:latin typeface="Times New Roman"/>
                <a:ea typeface="ヒラギノ角ゴ Pro W3"/>
              </a:rPr>
              <a:t>It is in the middle west of South America, it nears the Andes Mountain, but only with few populations. Also, Bolivia is an interior country of South American, so its exportations and importations may limit the speed of growing economy.</a:t>
            </a:r>
          </a:p>
          <a:p>
            <a:endParaRPr lang="en-US" dirty="0"/>
          </a:p>
        </p:txBody>
      </p:sp>
      <p:pic>
        <p:nvPicPr>
          <p:cNvPr id="4" name="Picture 3" descr="https://www.cia.gov/library/publications/the-world-factbook/graphics/locator/soa/bl_large_locator.gif"/>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362200" cy="3048000"/>
          </a:xfrm>
          <a:prstGeom prst="rect">
            <a:avLst/>
          </a:prstGeom>
          <a:noFill/>
          <a:ln>
            <a:noFill/>
          </a:ln>
        </p:spPr>
      </p:pic>
    </p:spTree>
    <p:extLst>
      <p:ext uri="{BB962C8B-B14F-4D97-AF65-F5344CB8AC3E}">
        <p14:creationId xmlns:p14="http://schemas.microsoft.com/office/powerpoint/2010/main" val="649485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4953000" cy="1600200"/>
          </a:xfrm>
        </p:spPr>
        <p:txBody>
          <a:bodyPr>
            <a:noAutofit/>
          </a:bodyPr>
          <a:lstStyle/>
          <a:p>
            <a:r>
              <a:rPr lang="en-US" sz="5400" dirty="0">
                <a:latin typeface="University Roman LET" pitchFamily="2" charset="0"/>
                <a:ea typeface="Times New Roman"/>
              </a:rPr>
              <a:t>POPULATION DENSITY MAP</a:t>
            </a:r>
            <a:endParaRPr lang="en-US" sz="5400" dirty="0">
              <a:latin typeface="University Roman LET" pitchFamily="2" charset="0"/>
            </a:endParaRPr>
          </a:p>
        </p:txBody>
      </p:sp>
      <p:sp>
        <p:nvSpPr>
          <p:cNvPr id="3" name="Content Placeholder 2"/>
          <p:cNvSpPr>
            <a:spLocks noGrp="1"/>
          </p:cNvSpPr>
          <p:nvPr>
            <p:ph idx="1"/>
          </p:nvPr>
        </p:nvSpPr>
        <p:spPr>
          <a:xfrm>
            <a:off x="0" y="2895600"/>
            <a:ext cx="9144000" cy="3929743"/>
          </a:xfrm>
        </p:spPr>
        <p:txBody>
          <a:bodyPr>
            <a:normAutofit lnSpcReduction="10000"/>
          </a:bodyPr>
          <a:lstStyle/>
          <a:p>
            <a:pPr marL="0" marR="0">
              <a:spcBef>
                <a:spcPts val="0"/>
              </a:spcBef>
              <a:spcAft>
                <a:spcPts val="0"/>
              </a:spcAft>
            </a:pPr>
            <a:r>
              <a:rPr lang="en-US" dirty="0">
                <a:solidFill>
                  <a:srgbClr val="000000"/>
                </a:solidFill>
                <a:latin typeface="Times New Roman"/>
                <a:ea typeface="ヒラギノ角ゴ Pro W3"/>
              </a:rPr>
              <a:t>People are usually living in the big cities, especially in the capitals, La Paz, Sucre. The reason why people move into big cities and close to the capital because of the exportation and the importation could make money. Therefore, people look for welfare which can lead to better lives. However, as the map shown, obviously far from cities there are least people which areas are surrounding the capitals.</a:t>
            </a:r>
          </a:p>
          <a:p>
            <a:endParaRPr lang="en-US" dirty="0"/>
          </a:p>
        </p:txBody>
      </p:sp>
      <p:pic>
        <p:nvPicPr>
          <p:cNvPr id="5" name="Picture 4" descr="http://www.mapcruzin.com/free-maps-thematic/bolivia_pop_1971.jpg"/>
          <p:cNvPicPr/>
          <p:nvPr/>
        </p:nvPicPr>
        <p:blipFill>
          <a:blip r:embed="rId2">
            <a:extLst>
              <a:ext uri="{28A0092B-C50C-407E-A947-70E740481C1C}">
                <a14:useLocalDpi xmlns:a14="http://schemas.microsoft.com/office/drawing/2010/main" val="0"/>
              </a:ext>
            </a:extLst>
          </a:blip>
          <a:srcRect/>
          <a:stretch>
            <a:fillRect/>
          </a:stretch>
        </p:blipFill>
        <p:spPr bwMode="auto">
          <a:xfrm>
            <a:off x="4876800" y="0"/>
            <a:ext cx="4267200" cy="2895600"/>
          </a:xfrm>
          <a:prstGeom prst="rect">
            <a:avLst/>
          </a:prstGeom>
          <a:noFill/>
          <a:ln>
            <a:noFill/>
          </a:ln>
        </p:spPr>
      </p:pic>
    </p:spTree>
    <p:extLst>
      <p:ext uri="{BB962C8B-B14F-4D97-AF65-F5344CB8AC3E}">
        <p14:creationId xmlns:p14="http://schemas.microsoft.com/office/powerpoint/2010/main" val="2398863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a:stretch>
            <a:fillRect/>
          </a:stretch>
        </p:blipFill>
        <p:spPr>
          <a:xfrm>
            <a:off x="990600" y="609599"/>
            <a:ext cx="7429500" cy="5634037"/>
          </a:xfrm>
          <a:prstGeom prst="rect">
            <a:avLst/>
          </a:prstGeom>
        </p:spPr>
      </p:pic>
    </p:spTree>
    <p:extLst>
      <p:ext uri="{BB962C8B-B14F-4D97-AF65-F5344CB8AC3E}">
        <p14:creationId xmlns:p14="http://schemas.microsoft.com/office/powerpoint/2010/main" val="389568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229600" cy="1143000"/>
          </a:xfrm>
        </p:spPr>
        <p:txBody>
          <a:bodyPr>
            <a:normAutofit fontScale="90000"/>
          </a:bodyPr>
          <a:lstStyle/>
          <a:p>
            <a:pPr marL="0" marR="0">
              <a:spcBef>
                <a:spcPts val="0"/>
              </a:spcBef>
              <a:spcAft>
                <a:spcPts val="0"/>
              </a:spcAft>
            </a:pPr>
            <a:r>
              <a:rPr lang="en-US" sz="6000" dirty="0">
                <a:solidFill>
                  <a:srgbClr val="000000"/>
                </a:solidFill>
                <a:latin typeface="Times New Roman"/>
                <a:ea typeface="Times New Roman"/>
              </a:rPr>
              <a:t>TOPOGRAPHICAL MAP</a:t>
            </a:r>
            <a:r>
              <a:rPr lang="en-US" dirty="0">
                <a:solidFill>
                  <a:srgbClr val="000000"/>
                </a:solidFill>
                <a:latin typeface="Times New Roman"/>
                <a:ea typeface="ヒラギノ角ゴ Pro W3"/>
              </a:rPr>
              <a:t/>
            </a:r>
            <a:br>
              <a:rPr lang="en-US" dirty="0">
                <a:solidFill>
                  <a:srgbClr val="000000"/>
                </a:solidFill>
                <a:latin typeface="Times New Roman"/>
                <a:ea typeface="ヒラギノ角ゴ Pro W3"/>
              </a:rPr>
            </a:br>
            <a:endParaRPr lang="en-US" dirty="0"/>
          </a:p>
        </p:txBody>
      </p:sp>
      <p:sp>
        <p:nvSpPr>
          <p:cNvPr id="3" name="Content Placeholder 2"/>
          <p:cNvSpPr>
            <a:spLocks noGrp="1"/>
          </p:cNvSpPr>
          <p:nvPr>
            <p:ph idx="1"/>
          </p:nvPr>
        </p:nvSpPr>
        <p:spPr>
          <a:xfrm>
            <a:off x="5181600" y="1012371"/>
            <a:ext cx="3962400" cy="5638800"/>
          </a:xfrm>
        </p:spPr>
        <p:txBody>
          <a:bodyPr/>
          <a:lstStyle/>
          <a:p>
            <a:pPr marL="0" marR="0">
              <a:spcBef>
                <a:spcPts val="0"/>
              </a:spcBef>
              <a:spcAft>
                <a:spcPts val="0"/>
              </a:spcAft>
            </a:pPr>
            <a:r>
              <a:rPr lang="en-US" dirty="0">
                <a:solidFill>
                  <a:srgbClr val="000000"/>
                </a:solidFill>
                <a:latin typeface="Times New Roman"/>
                <a:ea typeface="ヒラギノ角ゴ Pro W3"/>
              </a:rPr>
              <a:t>Three main geographic zones: the Andes mountains and “</a:t>
            </a:r>
            <a:r>
              <a:rPr lang="en-US" dirty="0" err="1">
                <a:solidFill>
                  <a:srgbClr val="000000"/>
                </a:solidFill>
                <a:latin typeface="Times New Roman"/>
                <a:ea typeface="ヒラギノ角ゴ Pro W3"/>
              </a:rPr>
              <a:t>Altiplano</a:t>
            </a:r>
            <a:r>
              <a:rPr lang="en-US" dirty="0">
                <a:solidFill>
                  <a:srgbClr val="000000"/>
                </a:solidFill>
                <a:latin typeface="Times New Roman"/>
                <a:ea typeface="ヒラギノ角ゴ Pro W3"/>
              </a:rPr>
              <a:t>” to the West; the semitropical </a:t>
            </a:r>
            <a:r>
              <a:rPr lang="en-US" dirty="0" err="1">
                <a:solidFill>
                  <a:srgbClr val="000000"/>
                </a:solidFill>
                <a:latin typeface="Times New Roman"/>
                <a:ea typeface="ヒラギノ角ゴ Pro W3"/>
              </a:rPr>
              <a:t>Yungas</a:t>
            </a:r>
            <a:r>
              <a:rPr lang="en-US" dirty="0">
                <a:solidFill>
                  <a:srgbClr val="000000"/>
                </a:solidFill>
                <a:latin typeface="Times New Roman"/>
                <a:ea typeface="ヒラギノ角ゴ Pro W3"/>
              </a:rPr>
              <a:t> and temperate valleys descending the eastern slopes of the Andes; and the tropical lowlands.</a:t>
            </a:r>
          </a:p>
          <a:p>
            <a:endParaRPr lang="en-US" dirty="0"/>
          </a:p>
        </p:txBody>
      </p:sp>
      <p:pic>
        <p:nvPicPr>
          <p:cNvPr id="5" name="il_fi" descr="http://www.boliviabella.com/images/bolivia_facts_geography_map_topography.gif"/>
          <p:cNvPicPr/>
          <p:nvPr/>
        </p:nvPicPr>
        <p:blipFill>
          <a:blip r:embed="rId2">
            <a:extLst>
              <a:ext uri="{28A0092B-C50C-407E-A947-70E740481C1C}">
                <a14:useLocalDpi xmlns:a14="http://schemas.microsoft.com/office/drawing/2010/main" val="0"/>
              </a:ext>
            </a:extLst>
          </a:blip>
          <a:srcRect/>
          <a:stretch>
            <a:fillRect/>
          </a:stretch>
        </p:blipFill>
        <p:spPr bwMode="auto">
          <a:xfrm>
            <a:off x="-76200" y="990600"/>
            <a:ext cx="5410199" cy="3638550"/>
          </a:xfrm>
          <a:prstGeom prst="rect">
            <a:avLst/>
          </a:prstGeom>
          <a:noFill/>
          <a:ln>
            <a:noFill/>
          </a:ln>
        </p:spPr>
      </p:pic>
    </p:spTree>
    <p:extLst>
      <p:ext uri="{BB962C8B-B14F-4D97-AF65-F5344CB8AC3E}">
        <p14:creationId xmlns:p14="http://schemas.microsoft.com/office/powerpoint/2010/main" val="3986332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Stats</a:t>
            </a:r>
            <a:endParaRPr lang="en-US" dirty="0"/>
          </a:p>
        </p:txBody>
      </p:sp>
      <p:sp>
        <p:nvSpPr>
          <p:cNvPr id="3" name="Content Placeholder 2"/>
          <p:cNvSpPr>
            <a:spLocks noGrp="1"/>
          </p:cNvSpPr>
          <p:nvPr>
            <p:ph idx="1"/>
          </p:nvPr>
        </p:nvSpPr>
        <p:spPr/>
        <p:txBody>
          <a:bodyPr/>
          <a:lstStyle/>
          <a:p>
            <a:r>
              <a:rPr lang="en-US" dirty="0" smtClean="0"/>
              <a:t>Population: </a:t>
            </a:r>
            <a:r>
              <a:rPr lang="en-US" dirty="0"/>
              <a:t>10,118,683 </a:t>
            </a:r>
            <a:endParaRPr lang="en-US" dirty="0" smtClean="0"/>
          </a:p>
          <a:p>
            <a:r>
              <a:rPr lang="en-US" dirty="0" smtClean="0"/>
              <a:t>GDP Growth Rate: 4.2%</a:t>
            </a:r>
          </a:p>
          <a:p>
            <a:r>
              <a:rPr lang="en-US" dirty="0" smtClean="0"/>
              <a:t>GDP Per Capita: 4,800 dollars</a:t>
            </a:r>
          </a:p>
          <a:p>
            <a:r>
              <a:rPr lang="en-US" smtClean="0"/>
              <a:t>Life Expectancy: 67.75 years</a:t>
            </a:r>
            <a:endParaRPr lang="en-US" dirty="0" smtClean="0"/>
          </a:p>
        </p:txBody>
      </p:sp>
    </p:spTree>
    <p:extLst>
      <p:ext uri="{BB962C8B-B14F-4D97-AF65-F5344CB8AC3E}">
        <p14:creationId xmlns:p14="http://schemas.microsoft.com/office/powerpoint/2010/main" val="1043886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a:stretch>
            <a:fillRect/>
          </a:stretch>
        </p:blipFill>
        <p:spPr>
          <a:xfrm>
            <a:off x="762000" y="304800"/>
            <a:ext cx="8039100" cy="6019800"/>
          </a:xfrm>
          <a:prstGeom prst="rect">
            <a:avLst/>
          </a:prstGeom>
        </p:spPr>
      </p:pic>
    </p:spTree>
    <p:extLst>
      <p:ext uri="{BB962C8B-B14F-4D97-AF65-F5344CB8AC3E}">
        <p14:creationId xmlns:p14="http://schemas.microsoft.com/office/powerpoint/2010/main" val="12360358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a:ea typeface="Times New Roman"/>
              </a:rPr>
              <a:t>RELIGION</a:t>
            </a:r>
            <a:endParaRPr lang="en-US" dirty="0"/>
          </a:p>
        </p:txBody>
      </p:sp>
      <p:sp>
        <p:nvSpPr>
          <p:cNvPr id="3" name="Content Placeholder 2"/>
          <p:cNvSpPr>
            <a:spLocks noGrp="1"/>
          </p:cNvSpPr>
          <p:nvPr>
            <p:ph idx="1"/>
          </p:nvPr>
        </p:nvSpPr>
        <p:spPr>
          <a:xfrm>
            <a:off x="609600" y="1676400"/>
            <a:ext cx="2514600" cy="4525963"/>
          </a:xfrm>
        </p:spPr>
        <p:txBody>
          <a:bodyPr/>
          <a:lstStyle/>
          <a:p>
            <a:r>
              <a:rPr lang="en-US" dirty="0">
                <a:latin typeface="Times New Roman"/>
                <a:ea typeface="Times New Roman"/>
              </a:rPr>
              <a:t>Roman Catholic 95%, Protestant (Evangelical Methodist) 5%. </a:t>
            </a:r>
            <a:endParaRPr lang="en-US" dirty="0"/>
          </a:p>
        </p:txBody>
      </p:sp>
      <p:pic>
        <p:nvPicPr>
          <p:cNvPr id="4" name="Picture 3"/>
          <p:cNvPicPr/>
          <p:nvPr/>
        </p:nvPicPr>
        <p:blipFill>
          <a:blip r:embed="rId2"/>
          <a:stretch>
            <a:fillRect/>
          </a:stretch>
        </p:blipFill>
        <p:spPr>
          <a:xfrm>
            <a:off x="3429000" y="1295400"/>
            <a:ext cx="5715000" cy="4410075"/>
          </a:xfrm>
          <a:prstGeom prst="rect">
            <a:avLst/>
          </a:prstGeom>
        </p:spPr>
      </p:pic>
    </p:spTree>
    <p:extLst>
      <p:ext uri="{BB962C8B-B14F-4D97-AF65-F5344CB8AC3E}">
        <p14:creationId xmlns:p14="http://schemas.microsoft.com/office/powerpoint/2010/main" val="3269911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242</TotalTime>
  <Words>485</Words>
  <Application>Microsoft Office PowerPoint</Application>
  <PresentationFormat>On-screen Show (4:3)</PresentationFormat>
  <Paragraphs>47</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Republic of Bolivia</vt:lpstr>
      <vt:lpstr>Colorful  National  Flag</vt:lpstr>
      <vt:lpstr>GLOBAL PERSPECTIVE  MAP </vt:lpstr>
      <vt:lpstr>POPULATION DENSITY MAP</vt:lpstr>
      <vt:lpstr>PowerPoint Presentation</vt:lpstr>
      <vt:lpstr>TOPOGRAPHICAL MAP </vt:lpstr>
      <vt:lpstr>Stats</vt:lpstr>
      <vt:lpstr>PowerPoint Presentation</vt:lpstr>
      <vt:lpstr>RELIGION</vt:lpstr>
      <vt:lpstr>LANGUAGE </vt:lpstr>
      <vt:lpstr>PowerPoint Presentation</vt:lpstr>
      <vt:lpstr>PowerPoint Presentation</vt:lpstr>
      <vt:lpstr>PowerPoint Presentation</vt:lpstr>
      <vt:lpstr>Government</vt:lpstr>
      <vt:lpstr>Evo Morales </vt:lpstr>
      <vt:lpstr>PowerPoint Presentation</vt:lpstr>
      <vt:lpstr>FACTS</vt:lpstr>
      <vt:lpstr>PowerPoint Presentation</vt:lpstr>
      <vt:lpstr>PowerPoint Presentation</vt:lpstr>
      <vt:lpstr>PowerPoint Presentation</vt:lpstr>
      <vt:lpstr>Bibliography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Republic of Bolivia</dc:title>
  <dc:creator>Shun Xu</dc:creator>
  <cp:lastModifiedBy>Shun Xu</cp:lastModifiedBy>
  <cp:revision>13</cp:revision>
  <dcterms:created xsi:type="dcterms:W3CDTF">2012-01-19T17:28:39Z</dcterms:created>
  <dcterms:modified xsi:type="dcterms:W3CDTF">2012-01-23T14:36:32Z</dcterms:modified>
</cp:coreProperties>
</file>